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7" r:id="rId14"/>
    <p:sldId id="259" r:id="rId15"/>
    <p:sldId id="270" r:id="rId16"/>
    <p:sldId id="271" r:id="rId17"/>
    <p:sldId id="272" r:id="rId18"/>
    <p:sldId id="274" r:id="rId19"/>
    <p:sldId id="279" r:id="rId20"/>
    <p:sldId id="273" r:id="rId21"/>
    <p:sldId id="280" r:id="rId22"/>
    <p:sldId id="275" r:id="rId23"/>
    <p:sldId id="281" r:id="rId24"/>
    <p:sldId id="291" r:id="rId25"/>
    <p:sldId id="282" r:id="rId26"/>
    <p:sldId id="278" r:id="rId27"/>
    <p:sldId id="284" r:id="rId28"/>
    <p:sldId id="283" r:id="rId29"/>
    <p:sldId id="285" r:id="rId30"/>
    <p:sldId id="292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4EBD8-F2FF-42C2-ACF1-916B77A1BDC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F5589-3528-46FE-969A-4D796FF1A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76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F5589-3528-46FE-969A-4D796FF1AE1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21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F5589-3528-46FE-969A-4D796FF1AE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21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62F62-1E2F-44B3-82F5-E2B3404E4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76DAC8-367E-47ED-8A80-CA18045E9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92BC4D-E392-4B26-AC66-51E12571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3173-AD5B-4945-BFD7-F404DD4FFE41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2BCCFA-5C00-4CF2-9A6D-A32C14D4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2A4D3-994D-44CF-8C81-027217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60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42EBD-7071-4A74-AE0F-AE24ED2B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56BA78-4242-4264-8ABE-2AD5FF8ED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98DF38-D808-40A3-9883-E2B00250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9457-24B9-4C06-9B37-D14F98382A0C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30F00-B9DB-4F7D-8599-78BFDFCD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9919E-9CE8-469C-A825-C1C0DEC3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2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149DE8-1872-4A6D-81E5-A6FFDC672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54935A-7F99-4DA8-A9B4-38A3170B5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A7AFA2-76F8-4A60-8A7B-61DA130D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215B-6E26-4651-A372-1CE71352581F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79AE8-FF8D-4BD0-88C9-CA9C1156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A6C271-D9C1-4140-ADAC-7AAF16B8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888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079E1-280B-4ECC-8522-D8C9B400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2C770-29D5-43AB-B75D-066BD567B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79B86-2C13-48E9-9C96-828171FE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F3543-26B2-4E9D-AE7D-2CAF13A8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A6A51-241F-4D67-96D9-C2FEDDEB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48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218D2-408C-4016-82DF-B943F458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E60A67-CAF8-427E-9AB0-1B956427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E9334C-9B5C-4E52-8464-9DEEBB23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2AE2-F9F9-40C0-8968-A47470C3D277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F597D-9C81-4504-A19A-90759D0C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27551E-B34D-41DD-A25F-01BD7EEA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96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C2DE5-EF52-4F22-A222-18A4E055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926D8-BEA1-41B9-AC25-B8FCDAB2A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76CAE5-38D6-42B6-A1DB-569317BB7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C06AEB-EAB5-4310-8F01-9C82D8A9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F9B-1278-440C-82A4-987C4444CF71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CC3C6F-58EA-48C7-A33E-FE82B06F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6FBBE8-B245-488A-8D8E-D546402A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33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44CF4-C7BF-42EA-A286-0D7E6276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8F54B-35E5-4A0B-9F6D-43D26C808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CEE0DB-2572-48A6-9A07-1A1D3B23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D6850D-B4F2-4515-B9EF-3D835D16EA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F76758-A8B5-4F17-94AC-717453D2C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B67249-85D8-4E0F-87B4-3E2AAC9A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5DD9-F287-4BFC-83F8-A4D29CA4E862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2576FD-67C7-4EA4-B2CE-3C4A6E78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87AC4D-BE16-4388-AAE2-E0A4B705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3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42EEC-226C-437F-B422-026A5F1C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1CEDE8-D5BF-43C2-A849-7F94718E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8C46-BFB0-4338-9596-E792EAE94053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50EFAF-984E-4B05-81FB-DF2DD4EB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015B93-9F1B-4A7C-85A1-1E48C73B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6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EB7F74-F7AA-416D-9FC7-9DCC81C2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673F-D6B3-4DA8-A041-EBA94921647B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DFE6B3-7174-489F-BF4B-5BB6AAEE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60AA43-F875-4071-BE1C-7D35127B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8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6F713-0DDD-4118-B802-0E4F40BB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ACEC6-AB01-4471-9EB7-96970872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420A8-90BA-43A8-8936-961882680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FA4BFF-9F04-42CF-A870-ED4E9A70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BB78-54BA-469A-B0CD-6FC5DFBD0A4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446C6-C4CB-4E62-92A6-1E96FE15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81FF5D-413A-4265-9EB6-AB6B47D3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8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F1F83-90A9-4F73-8C52-A41DC27B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B5113D-B3A6-4E49-A905-67A403F30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01662B-899F-4734-98D1-C05B25141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DDA9CB-B23B-4629-88DE-411AF1F3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1E81-6D05-4B5D-A963-D101F2A92CE9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87E8A5-D280-43C2-884A-14AD7397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F85E62-4E7E-4C8A-BE0A-9BE01E28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6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E33777-0981-4BA5-86B7-B03BECF3B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EBFA9-BA08-4D12-9745-296A96CF6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83E912-3A88-4CEA-92CC-E9810222A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51EB-2C1F-4FBE-A5C4-A0EB2C18A002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FB905-3F50-4CEB-BC64-EC706DC2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509804-B5D1-41B3-B0E3-9619315BC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E20E6-683A-4EAD-97CC-AFEE815CD6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51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wuqing@shanghaitech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wuqing@shanghaitech.edu.cn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0F746-1DE3-41F5-957B-A80BA2658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NeRF</a:t>
            </a:r>
            <a:r>
              <a:rPr lang="en-US" altLang="zh-CN" dirty="0"/>
              <a:t> &amp; CT Imaging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034A24-B1F5-4FB9-B26D-6506C4B11D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en-US" altLang="zh-CN" dirty="0"/>
              <a:t>Qing Wu</a:t>
            </a:r>
          </a:p>
          <a:p>
            <a:r>
              <a:rPr lang="en-US" altLang="zh-CN" dirty="0">
                <a:hlinkClick r:id="rId2"/>
              </a:rPr>
              <a:t>wuqing@shanghaitech.edu.cn</a:t>
            </a:r>
            <a:endParaRPr lang="en-US" altLang="zh-CN" dirty="0"/>
          </a:p>
          <a:p>
            <a:r>
              <a:rPr lang="en-US" altLang="zh-CN" dirty="0"/>
              <a:t>ShanghaiTech University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E1096-54A3-4B90-ABAB-6E3A5FD7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40C3-5EE2-4A57-A8FB-6556FF7041EF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B8DE8B-F363-4CB4-8B01-7B75041C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5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Method for SVCT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Image-domain based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Sinogram-domain based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Cross-domain based models (</a:t>
            </a:r>
            <a:r>
              <a:rPr lang="en-US" altLang="zh-CN" sz="3200" dirty="0">
                <a:solidFill>
                  <a:srgbClr val="C00000"/>
                </a:solidFill>
              </a:rPr>
              <a:t>Image Translation</a:t>
            </a:r>
            <a:r>
              <a:rPr lang="en-US" altLang="zh-CN" sz="3200" dirty="0"/>
              <a:t>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24BE4B5-2EC7-4EEB-A17A-9F5597B45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45" y="4533310"/>
            <a:ext cx="2261728" cy="55464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A4EA86B-0390-4DAC-ABFE-8E0328D2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89411" y="3909645"/>
            <a:ext cx="1809382" cy="1801974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25C52E5-B5DC-493D-8168-42350927C476}"/>
              </a:ext>
            </a:extLst>
          </p:cNvPr>
          <p:cNvSpPr txBox="1"/>
          <p:nvPr/>
        </p:nvSpPr>
        <p:spPr>
          <a:xfrm>
            <a:off x="2738402" y="5170794"/>
            <a:ext cx="19018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SV Sinogram</a:t>
            </a:r>
            <a:endParaRPr lang="zh-CN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328C0AF-B793-4C7F-B0DA-E290FE96AE10}"/>
              </a:ext>
            </a:extLst>
          </p:cNvPr>
          <p:cNvSpPr/>
          <p:nvPr/>
        </p:nvSpPr>
        <p:spPr>
          <a:xfrm>
            <a:off x="5700673" y="4266790"/>
            <a:ext cx="1211942" cy="10791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CNN Model</a:t>
            </a:r>
            <a:endParaRPr lang="zh-CN" altLang="en-US" sz="24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36F9A62-2035-4F4C-9352-3AE1C483F459}"/>
              </a:ext>
            </a:extLst>
          </p:cNvPr>
          <p:cNvCxnSpPr>
            <a:cxnSpLocks/>
          </p:cNvCxnSpPr>
          <p:nvPr/>
        </p:nvCxnSpPr>
        <p:spPr>
          <a:xfrm>
            <a:off x="5007738" y="4806375"/>
            <a:ext cx="50537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2431A7C-C537-4936-AB75-AE7B7F571D48}"/>
              </a:ext>
            </a:extLst>
          </p:cNvPr>
          <p:cNvSpPr txBox="1"/>
          <p:nvPr/>
        </p:nvSpPr>
        <p:spPr>
          <a:xfrm>
            <a:off x="7645476" y="5761463"/>
            <a:ext cx="20972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Artifacts-free</a:t>
            </a:r>
          </a:p>
          <a:p>
            <a:pPr algn="ctr"/>
            <a:r>
              <a:rPr lang="en-US" altLang="zh-CN" sz="2400" dirty="0"/>
              <a:t>CT image</a:t>
            </a:r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63D725E-0303-4FAF-A97E-A147405ABD3E}"/>
              </a:ext>
            </a:extLst>
          </p:cNvPr>
          <p:cNvCxnSpPr>
            <a:cxnSpLocks/>
          </p:cNvCxnSpPr>
          <p:nvPr/>
        </p:nvCxnSpPr>
        <p:spPr>
          <a:xfrm>
            <a:off x="7100180" y="4806375"/>
            <a:ext cx="50537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49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Method for SVCT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sz="3200" dirty="0"/>
              <a:t>Two Common Limitations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3200" dirty="0"/>
              <a:t>Need for </a:t>
            </a:r>
            <a:r>
              <a:rPr lang="en-US" altLang="zh-CN" sz="3200" dirty="0">
                <a:solidFill>
                  <a:srgbClr val="C00000"/>
                </a:solidFill>
              </a:rPr>
              <a:t>a large-scale dataset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zh-CN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3200" dirty="0"/>
              <a:t>Model generalization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/>
              <a:t>(</a:t>
            </a:r>
            <a:r>
              <a:rPr lang="en-US" altLang="zh-CN" sz="3200" dirty="0">
                <a:solidFill>
                  <a:srgbClr val="C00000"/>
                </a:solidFill>
              </a:rPr>
              <a:t>Types of X-ray Beam</a:t>
            </a:r>
            <a:r>
              <a:rPr lang="en-US" altLang="zh-CN" sz="32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zh-CN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C5D994-BC92-4749-865F-8A41749D2CFF}"/>
              </a:ext>
            </a:extLst>
          </p:cNvPr>
          <p:cNvSpPr/>
          <p:nvPr/>
        </p:nvSpPr>
        <p:spPr>
          <a:xfrm>
            <a:off x="7496615" y="1716353"/>
            <a:ext cx="1146611" cy="1071617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E7E780-B5EB-451A-88AD-88B496136737}"/>
              </a:ext>
            </a:extLst>
          </p:cNvPr>
          <p:cNvSpPr/>
          <p:nvPr/>
        </p:nvSpPr>
        <p:spPr>
          <a:xfrm>
            <a:off x="7687717" y="1894956"/>
            <a:ext cx="1146611" cy="1071617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1AB6527-1F43-4C34-8783-49A33B61B51E}"/>
              </a:ext>
            </a:extLst>
          </p:cNvPr>
          <p:cNvSpPr/>
          <p:nvPr/>
        </p:nvSpPr>
        <p:spPr>
          <a:xfrm>
            <a:off x="9051955" y="1589618"/>
            <a:ext cx="1146611" cy="1071617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EE7B39-7D22-4128-B8F6-4497E6244E7D}"/>
              </a:ext>
            </a:extLst>
          </p:cNvPr>
          <p:cNvSpPr/>
          <p:nvPr/>
        </p:nvSpPr>
        <p:spPr>
          <a:xfrm>
            <a:off x="9243057" y="1768221"/>
            <a:ext cx="1146611" cy="1071617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磁盘 5">
            <a:extLst>
              <a:ext uri="{FF2B5EF4-FFF2-40B4-BE49-F238E27FC236}">
                <a16:creationId xmlns:a16="http://schemas.microsoft.com/office/drawing/2014/main" id="{9AC0D56E-0D62-4038-B3CA-F20593204C48}"/>
              </a:ext>
            </a:extLst>
          </p:cNvPr>
          <p:cNvSpPr/>
          <p:nvPr/>
        </p:nvSpPr>
        <p:spPr>
          <a:xfrm>
            <a:off x="7313066" y="1385633"/>
            <a:ext cx="3473996" cy="1881187"/>
          </a:xfrm>
          <a:prstGeom prst="flowChartMagneticDisk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D2AC9AD-EBA1-49BF-A5FB-AB326C9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68" y="4001294"/>
            <a:ext cx="7668063" cy="23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4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GE Healthcare Launches CT Scanner | Imaging Technology News">
            <a:extLst>
              <a:ext uri="{FF2B5EF4-FFF2-40B4-BE49-F238E27FC236}">
                <a16:creationId xmlns:a16="http://schemas.microsoft.com/office/drawing/2014/main" id="{0BC96087-BACD-4715-9C70-A69881867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47" y="3952686"/>
            <a:ext cx="3336415" cy="22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ncisive CT - 长寿命球管CT 系统- vMRC | 飞利浦医疗科技">
            <a:extLst>
              <a:ext uri="{FF2B5EF4-FFF2-40B4-BE49-F238E27FC236}">
                <a16:creationId xmlns:a16="http://schemas.microsoft.com/office/drawing/2014/main" id="{F74B4646-0B94-458D-8EB8-108255B5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840" y="3484563"/>
            <a:ext cx="2871787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Method for SVCT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sz="3200" dirty="0"/>
              <a:t>Two Common Limitations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3200" dirty="0"/>
              <a:t>Need for </a:t>
            </a:r>
            <a:r>
              <a:rPr lang="en-US" altLang="zh-CN" sz="3200" dirty="0">
                <a:solidFill>
                  <a:srgbClr val="C00000"/>
                </a:solidFill>
              </a:rPr>
              <a:t>a large-scale dataset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zh-CN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3200" dirty="0"/>
              <a:t>Model generalization (</a:t>
            </a:r>
            <a:r>
              <a:rPr lang="en-US" altLang="zh-CN" sz="3200" dirty="0">
                <a:solidFill>
                  <a:srgbClr val="C00000"/>
                </a:solidFill>
              </a:rPr>
              <a:t>CT scanners</a:t>
            </a:r>
            <a:r>
              <a:rPr lang="en-US" altLang="zh-CN" sz="32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zh-CN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C5D994-BC92-4749-865F-8A41749D2CFF}"/>
              </a:ext>
            </a:extLst>
          </p:cNvPr>
          <p:cNvSpPr/>
          <p:nvPr/>
        </p:nvSpPr>
        <p:spPr>
          <a:xfrm>
            <a:off x="7496615" y="1716353"/>
            <a:ext cx="1146611" cy="1071617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E7E780-B5EB-451A-88AD-88B496136737}"/>
              </a:ext>
            </a:extLst>
          </p:cNvPr>
          <p:cNvSpPr/>
          <p:nvPr/>
        </p:nvSpPr>
        <p:spPr>
          <a:xfrm>
            <a:off x="7687717" y="1894956"/>
            <a:ext cx="1146611" cy="1071617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1AB6527-1F43-4C34-8783-49A33B61B51E}"/>
              </a:ext>
            </a:extLst>
          </p:cNvPr>
          <p:cNvSpPr/>
          <p:nvPr/>
        </p:nvSpPr>
        <p:spPr>
          <a:xfrm>
            <a:off x="9051955" y="1589618"/>
            <a:ext cx="1146611" cy="1071617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EE7B39-7D22-4128-B8F6-4497E6244E7D}"/>
              </a:ext>
            </a:extLst>
          </p:cNvPr>
          <p:cNvSpPr/>
          <p:nvPr/>
        </p:nvSpPr>
        <p:spPr>
          <a:xfrm>
            <a:off x="9243057" y="1768221"/>
            <a:ext cx="1146611" cy="1071617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磁盘 5">
            <a:extLst>
              <a:ext uri="{FF2B5EF4-FFF2-40B4-BE49-F238E27FC236}">
                <a16:creationId xmlns:a16="http://schemas.microsoft.com/office/drawing/2014/main" id="{9AC0D56E-0D62-4038-B3CA-F20593204C48}"/>
              </a:ext>
            </a:extLst>
          </p:cNvPr>
          <p:cNvSpPr/>
          <p:nvPr/>
        </p:nvSpPr>
        <p:spPr>
          <a:xfrm>
            <a:off x="7313066" y="1385633"/>
            <a:ext cx="3473996" cy="1881187"/>
          </a:xfrm>
          <a:prstGeom prst="flowChartMagneticDisk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20" name="Picture 4" descr="16 Slice Refurbished Siemens PET CT Scan Machine at Rs 6500000 in Vadodara">
            <a:extLst>
              <a:ext uri="{FF2B5EF4-FFF2-40B4-BE49-F238E27FC236}">
                <a16:creationId xmlns:a16="http://schemas.microsoft.com/office/drawing/2014/main" id="{AEA5A2C1-792E-4F41-B0BA-1C2FFFC58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6" y="3802136"/>
            <a:ext cx="3166436" cy="237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inews.gtimg.com/newsapp_bt/0/15310220607/1000">
            <a:extLst>
              <a:ext uri="{FF2B5EF4-FFF2-40B4-BE49-F238E27FC236}">
                <a16:creationId xmlns:a16="http://schemas.microsoft.com/office/drawing/2014/main" id="{C11C2318-6B04-4AF5-8A69-19CB8C9B3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28" y="3912319"/>
            <a:ext cx="3225236" cy="215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60CB337-3976-4880-AC5F-A2887A33A6A7}"/>
              </a:ext>
            </a:extLst>
          </p:cNvPr>
          <p:cNvSpPr/>
          <p:nvPr/>
        </p:nvSpPr>
        <p:spPr>
          <a:xfrm>
            <a:off x="785905" y="5935426"/>
            <a:ext cx="127631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2400" dirty="0"/>
              <a:t>Siemens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D6C188A-5BBF-421D-9705-E7A806A8E3AF}"/>
              </a:ext>
            </a:extLst>
          </p:cNvPr>
          <p:cNvSpPr/>
          <p:nvPr/>
        </p:nvSpPr>
        <p:spPr>
          <a:xfrm>
            <a:off x="4442041" y="5915848"/>
            <a:ext cx="55976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dirty="0"/>
              <a:t>GE</a:t>
            </a:r>
            <a:endParaRPr lang="zh-CN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BADD57-F4C3-49CB-9C05-896F0056424F}"/>
              </a:ext>
            </a:extLst>
          </p:cNvPr>
          <p:cNvSpPr/>
          <p:nvPr/>
        </p:nvSpPr>
        <p:spPr>
          <a:xfrm>
            <a:off x="7115713" y="5915848"/>
            <a:ext cx="102944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dirty="0"/>
              <a:t>Philips</a:t>
            </a:r>
            <a:endParaRPr lang="zh-CN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9FC9FD-F80B-4429-91E5-848D892D67DE}"/>
              </a:ext>
            </a:extLst>
          </p:cNvPr>
          <p:cNvSpPr/>
          <p:nvPr/>
        </p:nvSpPr>
        <p:spPr>
          <a:xfrm>
            <a:off x="9312289" y="5915848"/>
            <a:ext cx="21547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dirty="0"/>
              <a:t>United Imaging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253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sz="3200" dirty="0"/>
              <a:t>Recovering high-quality CT images from the acquired SV sinograms </a:t>
            </a:r>
            <a:r>
              <a:rPr lang="en-US" altLang="zh-CN" sz="3200" dirty="0">
                <a:solidFill>
                  <a:srgbClr val="C00000"/>
                </a:solidFill>
              </a:rPr>
              <a:t>without extra data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4A032C7-B586-4C39-AA83-5994A9702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66" y="3296099"/>
            <a:ext cx="2347620" cy="23411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31A6DB5-E240-4A71-8BAC-BCDA9C352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54" y="3296099"/>
            <a:ext cx="2347622" cy="23411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D4BAA88-A856-42CD-9A68-F2220CF1296A}"/>
              </a:ext>
            </a:extLst>
          </p:cNvPr>
          <p:cNvCxnSpPr>
            <a:cxnSpLocks/>
          </p:cNvCxnSpPr>
          <p:nvPr/>
        </p:nvCxnSpPr>
        <p:spPr>
          <a:xfrm>
            <a:off x="4020777" y="4466657"/>
            <a:ext cx="7222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5BA67AE-917A-4EB8-9F49-B04EEC9D7F57}"/>
              </a:ext>
            </a:extLst>
          </p:cNvPr>
          <p:cNvCxnSpPr>
            <a:cxnSpLocks/>
          </p:cNvCxnSpPr>
          <p:nvPr/>
        </p:nvCxnSpPr>
        <p:spPr>
          <a:xfrm>
            <a:off x="7091469" y="4466657"/>
            <a:ext cx="7222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58CDC05-340C-4865-B865-7A36DB3BB637}"/>
              </a:ext>
            </a:extLst>
          </p:cNvPr>
          <p:cNvSpPr/>
          <p:nvPr/>
        </p:nvSpPr>
        <p:spPr>
          <a:xfrm>
            <a:off x="4972061" y="3819364"/>
            <a:ext cx="1890418" cy="12945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Model</a:t>
            </a:r>
            <a:endParaRPr lang="zh-CN" altLang="en-US" sz="3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E3B728-2D5C-430C-846D-36159BAF707B}"/>
              </a:ext>
            </a:extLst>
          </p:cNvPr>
          <p:cNvSpPr txBox="1"/>
          <p:nvPr/>
        </p:nvSpPr>
        <p:spPr>
          <a:xfrm>
            <a:off x="1667069" y="5637215"/>
            <a:ext cx="19018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SV Sinogram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78CA38-C4DB-4A0F-98E6-E2EE6A774BCC}"/>
              </a:ext>
            </a:extLst>
          </p:cNvPr>
          <p:cNvSpPr txBox="1"/>
          <p:nvPr/>
        </p:nvSpPr>
        <p:spPr>
          <a:xfrm>
            <a:off x="8265658" y="5615840"/>
            <a:ext cx="190181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Artifacts-free</a:t>
            </a:r>
          </a:p>
          <a:p>
            <a:pPr algn="ctr"/>
            <a:r>
              <a:rPr lang="en-US" altLang="zh-CN" sz="2400" dirty="0"/>
              <a:t>CT image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226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Radiance Field (</a:t>
            </a:r>
            <a:r>
              <a:rPr lang="en-US" altLang="zh-CN" dirty="0" err="1"/>
              <a:t>NeRF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Synthesizing </a:t>
            </a:r>
            <a:r>
              <a:rPr lang="en-US" altLang="zh-CN" dirty="0">
                <a:solidFill>
                  <a:srgbClr val="C00000"/>
                </a:solidFill>
              </a:rPr>
              <a:t>arbitrary</a:t>
            </a:r>
            <a:r>
              <a:rPr lang="en-US" altLang="zh-CN" dirty="0"/>
              <a:t> views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8C55A9-85E7-402D-82C6-07249A9E3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93" y="2561951"/>
            <a:ext cx="4427331" cy="36150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4A6B14-F74B-44A9-B56A-7586D7F9D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281" y="2700188"/>
            <a:ext cx="3619526" cy="3338537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1AB9B44-4B59-4333-8F31-7211AE242D00}"/>
              </a:ext>
            </a:extLst>
          </p:cNvPr>
          <p:cNvCxnSpPr>
            <a:cxnSpLocks/>
          </p:cNvCxnSpPr>
          <p:nvPr/>
        </p:nvCxnSpPr>
        <p:spPr>
          <a:xfrm>
            <a:off x="6096000" y="4369456"/>
            <a:ext cx="99391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BAD5C4A-90B1-4D83-82A1-12493D3560F6}"/>
              </a:ext>
            </a:extLst>
          </p:cNvPr>
          <p:cNvSpPr/>
          <p:nvPr/>
        </p:nvSpPr>
        <p:spPr>
          <a:xfrm>
            <a:off x="3248668" y="3705953"/>
            <a:ext cx="202910" cy="2029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90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Radiance Field (</a:t>
            </a:r>
            <a:r>
              <a:rPr lang="en-US" altLang="zh-CN" dirty="0" err="1"/>
              <a:t>NeRF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Representing the field (3D object) as </a:t>
            </a:r>
            <a:r>
              <a:rPr lang="en-US" altLang="zh-CN" dirty="0">
                <a:solidFill>
                  <a:srgbClr val="C00000"/>
                </a:solidFill>
              </a:rPr>
              <a:t>a continuous function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Based on the 2D images, using </a:t>
            </a:r>
            <a:r>
              <a:rPr lang="en-US" altLang="zh-CN" dirty="0">
                <a:solidFill>
                  <a:srgbClr val="C00000"/>
                </a:solidFill>
              </a:rPr>
              <a:t>an MLP </a:t>
            </a:r>
            <a:r>
              <a:rPr lang="en-US" altLang="zh-CN" dirty="0"/>
              <a:t>to </a:t>
            </a:r>
            <a:r>
              <a:rPr lang="en-US" altLang="zh-CN" dirty="0">
                <a:solidFill>
                  <a:srgbClr val="C00000"/>
                </a:solidFill>
              </a:rPr>
              <a:t>learn</a:t>
            </a:r>
            <a:r>
              <a:rPr lang="en-US" altLang="zh-CN" dirty="0"/>
              <a:t> the function.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B774EA-2895-47B8-BCA4-1E7B0804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2509666"/>
            <a:ext cx="1809750" cy="241637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6710E95-41A4-4DD6-AD4E-2574E2BE1208}"/>
              </a:ext>
            </a:extLst>
          </p:cNvPr>
          <p:cNvCxnSpPr>
            <a:cxnSpLocks/>
          </p:cNvCxnSpPr>
          <p:nvPr/>
        </p:nvCxnSpPr>
        <p:spPr>
          <a:xfrm flipH="1">
            <a:off x="4342295" y="3717850"/>
            <a:ext cx="1091096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8E82064-CA97-4294-ADBE-CA76B828FA4D}"/>
                  </a:ext>
                </a:extLst>
              </p:cNvPr>
              <p:cNvSpPr txBox="1"/>
              <p:nvPr/>
            </p:nvSpPr>
            <p:spPr>
              <a:xfrm>
                <a:off x="5572255" y="3425462"/>
                <a:ext cx="33892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3200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3200" b="1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→ (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8E82064-CA97-4294-ADBE-CA76B828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255" y="3425462"/>
                <a:ext cx="338926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982C9549-1701-45AA-A39E-BE691D3C9387}"/>
              </a:ext>
            </a:extLst>
          </p:cNvPr>
          <p:cNvSpPr txBox="1"/>
          <p:nvPr/>
        </p:nvSpPr>
        <p:spPr>
          <a:xfrm>
            <a:off x="5445751" y="2733278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3D coordinate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8F8D89-B409-48F0-80A0-36262E11457E}"/>
              </a:ext>
            </a:extLst>
          </p:cNvPr>
          <p:cNvSpPr txBox="1"/>
          <p:nvPr/>
        </p:nvSpPr>
        <p:spPr>
          <a:xfrm>
            <a:off x="7546211" y="2521077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Color (RGB)</a:t>
            </a:r>
            <a:endParaRPr lang="zh-CN" altLang="en-US" sz="24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C7A9273-250E-4AA9-87A7-68FE38BBF07B}"/>
              </a:ext>
            </a:extLst>
          </p:cNvPr>
          <p:cNvCxnSpPr>
            <a:cxnSpLocks/>
          </p:cNvCxnSpPr>
          <p:nvPr/>
        </p:nvCxnSpPr>
        <p:spPr>
          <a:xfrm flipH="1" flipV="1">
            <a:off x="6415067" y="3194943"/>
            <a:ext cx="180996" cy="3816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4852F2B-86AA-46DD-A652-43FB97D737E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110538" y="2982742"/>
            <a:ext cx="278212" cy="5272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4F42E88-ADE7-4725-B704-4D4A09D84FEC}"/>
              </a:ext>
            </a:extLst>
          </p:cNvPr>
          <p:cNvSpPr txBox="1"/>
          <p:nvPr/>
        </p:nvSpPr>
        <p:spPr>
          <a:xfrm>
            <a:off x="5724670" y="4481949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2D direction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CB78ABB-4392-4972-94C9-B6A544E5FC5F}"/>
              </a:ext>
            </a:extLst>
          </p:cNvPr>
          <p:cNvSpPr txBox="1"/>
          <p:nvPr/>
        </p:nvSpPr>
        <p:spPr>
          <a:xfrm>
            <a:off x="8249644" y="427078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Density</a:t>
            </a:r>
            <a:endParaRPr lang="zh-CN" altLang="en-US" sz="24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9D5981C-C2CD-47AA-9B12-E4CBA3D95B74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596063" y="4010237"/>
            <a:ext cx="333375" cy="471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53EE0F4-2439-4CC7-B861-1C61F7560CF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491264" y="3941729"/>
            <a:ext cx="338026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843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CC40EE8B-1B96-474B-BCED-28216290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24" y="2417893"/>
            <a:ext cx="10121794" cy="32033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Radiance Field (</a:t>
            </a:r>
            <a:r>
              <a:rPr lang="en-US" altLang="zh-CN" dirty="0" err="1"/>
              <a:t>NeRF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0D0868-7F00-4541-89A5-4BB0286FD90C}"/>
              </a:ext>
            </a:extLst>
          </p:cNvPr>
          <p:cNvSpPr/>
          <p:nvPr/>
        </p:nvSpPr>
        <p:spPr>
          <a:xfrm>
            <a:off x="964424" y="2390315"/>
            <a:ext cx="6958496" cy="3258464"/>
          </a:xfrm>
          <a:prstGeom prst="rect">
            <a:avLst/>
          </a:prstGeom>
          <a:solidFill>
            <a:schemeClr val="accent2">
              <a:lumMod val="20000"/>
              <a:lumOff val="80000"/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00B56E-DF00-4117-A05C-E7E651E1AD95}"/>
              </a:ext>
            </a:extLst>
          </p:cNvPr>
          <p:cNvSpPr/>
          <p:nvPr/>
        </p:nvSpPr>
        <p:spPr>
          <a:xfrm>
            <a:off x="7922920" y="2390315"/>
            <a:ext cx="3304656" cy="3258464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A2645AD-15B6-4E1A-915D-0231CAA1ACBC}"/>
              </a:ext>
            </a:extLst>
          </p:cNvPr>
          <p:cNvSpPr txBox="1"/>
          <p:nvPr/>
        </p:nvSpPr>
        <p:spPr>
          <a:xfrm>
            <a:off x="2830095" y="5736838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</a:rPr>
              <a:t>field (3D object) </a:t>
            </a:r>
            <a:r>
              <a:rPr lang="en-US" altLang="zh-CN" sz="2400" dirty="0"/>
              <a:t>domain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2CD77A-D05F-4EEB-A587-7379500C5C6B}"/>
              </a:ext>
            </a:extLst>
          </p:cNvPr>
          <p:cNvSpPr/>
          <p:nvPr/>
        </p:nvSpPr>
        <p:spPr>
          <a:xfrm>
            <a:off x="7561523" y="5703152"/>
            <a:ext cx="4027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</a:rPr>
              <a:t>measurement (image)</a:t>
            </a:r>
            <a:r>
              <a:rPr lang="en-US" altLang="zh-CN" sz="2400" dirty="0"/>
              <a:t> domain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91BFA8C-4936-44E2-82FF-C1B148C59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021" y="1450578"/>
            <a:ext cx="4271158" cy="855444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59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3699EFDB-271E-4C23-A821-106B5868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667" y="2744333"/>
            <a:ext cx="1995502" cy="2047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Radiance Field (</a:t>
            </a:r>
            <a:r>
              <a:rPr lang="en-US" altLang="zh-CN" dirty="0" err="1"/>
              <a:t>NeRF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Main commons and differences between view synthesis and SVCT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C05FFB-AD18-4458-AF1B-9E2FF3D8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2" y="2701210"/>
            <a:ext cx="5355054" cy="203497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BB1AF6-D6B5-4ECD-B71F-2DD1A6315E4D}"/>
              </a:ext>
            </a:extLst>
          </p:cNvPr>
          <p:cNvSpPr/>
          <p:nvPr/>
        </p:nvSpPr>
        <p:spPr>
          <a:xfrm>
            <a:off x="1797906" y="4974199"/>
            <a:ext cx="29947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Input: </a:t>
            </a:r>
            <a:r>
              <a:rPr lang="en-US" altLang="zh-CN" sz="2800" dirty="0">
                <a:solidFill>
                  <a:srgbClr val="C00000"/>
                </a:solidFill>
              </a:rPr>
              <a:t>2D images</a:t>
            </a:r>
          </a:p>
          <a:p>
            <a:r>
              <a:rPr lang="en-US" altLang="zh-CN" sz="2800" dirty="0"/>
              <a:t>Output: </a:t>
            </a:r>
            <a:r>
              <a:rPr lang="en-US" altLang="zh-CN" sz="2800" dirty="0">
                <a:solidFill>
                  <a:srgbClr val="C00000"/>
                </a:solidFill>
              </a:rPr>
              <a:t>2D images</a:t>
            </a:r>
          </a:p>
          <a:p>
            <a:endParaRPr lang="zh-CN" altLang="en-US" sz="2800" dirty="0">
              <a:solidFill>
                <a:srgbClr val="C00000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3709080-054D-4C5A-8E82-8C2E737C27DF}"/>
              </a:ext>
            </a:extLst>
          </p:cNvPr>
          <p:cNvCxnSpPr>
            <a:cxnSpLocks/>
          </p:cNvCxnSpPr>
          <p:nvPr/>
        </p:nvCxnSpPr>
        <p:spPr>
          <a:xfrm>
            <a:off x="6096000" y="2619375"/>
            <a:ext cx="0" cy="3557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203700C-F2CF-4A17-A92A-DA78416987C7}"/>
              </a:ext>
            </a:extLst>
          </p:cNvPr>
          <p:cNvCxnSpPr>
            <a:cxnSpLocks/>
          </p:cNvCxnSpPr>
          <p:nvPr/>
        </p:nvCxnSpPr>
        <p:spPr>
          <a:xfrm>
            <a:off x="8734941" y="3768278"/>
            <a:ext cx="7222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AF0AA46-F2C3-4570-8D76-1B95EE81ACAD}"/>
              </a:ext>
            </a:extLst>
          </p:cNvPr>
          <p:cNvSpPr/>
          <p:nvPr/>
        </p:nvSpPr>
        <p:spPr>
          <a:xfrm>
            <a:off x="7314251" y="4974199"/>
            <a:ext cx="32832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Input: </a:t>
            </a:r>
            <a:r>
              <a:rPr lang="en-US" altLang="zh-CN" sz="2800" dirty="0">
                <a:solidFill>
                  <a:srgbClr val="C00000"/>
                </a:solidFill>
              </a:rPr>
              <a:t>2D projections</a:t>
            </a:r>
          </a:p>
          <a:p>
            <a:r>
              <a:rPr lang="en-US" altLang="zh-CN" sz="2800" dirty="0"/>
              <a:t>Output: </a:t>
            </a:r>
            <a:r>
              <a:rPr lang="en-US" altLang="zh-CN" sz="2800" dirty="0">
                <a:solidFill>
                  <a:srgbClr val="C00000"/>
                </a:solidFill>
              </a:rPr>
              <a:t>3D volume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22C5920-1CE3-4345-A144-7BB0D9B59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006" y="2744078"/>
            <a:ext cx="1892543" cy="204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8948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NeRF</a:t>
            </a:r>
            <a:r>
              <a:rPr lang="en-US" altLang="zh-CN" dirty="0"/>
              <a:t>-based SVCT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CoIL</a:t>
            </a:r>
            <a:r>
              <a:rPr lang="en-US" altLang="zh-CN" dirty="0"/>
              <a:t> (10.1109/TCI.2021.3125564)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NAF (10.1007/978-3-031-16446-0_42)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SCOPE (10.48550/arXiv.2209.05483)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21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CoIL</a:t>
            </a:r>
            <a:r>
              <a:rPr lang="en-US" altLang="zh-CN" dirty="0"/>
              <a:t>: Coordinate-Based Internal Learning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607EB50-7A87-43D8-92EE-04F8E9E1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Represent the </a:t>
            </a:r>
            <a:r>
              <a:rPr lang="en-US" altLang="zh-CN" dirty="0">
                <a:solidFill>
                  <a:srgbClr val="C00000"/>
                </a:solidFill>
              </a:rPr>
              <a:t>sinogram</a:t>
            </a:r>
            <a:r>
              <a:rPr lang="en-US" altLang="zh-CN" dirty="0"/>
              <a:t> as a continuous function: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B06BDA-DE7F-4ECD-AD28-55C02B6FC806}"/>
              </a:ext>
            </a:extLst>
          </p:cNvPr>
          <p:cNvSpPr txBox="1"/>
          <p:nvPr/>
        </p:nvSpPr>
        <p:spPr>
          <a:xfrm>
            <a:off x="8021542" y="3245994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Projection view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209EA2-4910-4FCE-9CAF-F131E36A14CF}"/>
              </a:ext>
            </a:extLst>
          </p:cNvPr>
          <p:cNvSpPr txBox="1"/>
          <p:nvPr/>
        </p:nvSpPr>
        <p:spPr>
          <a:xfrm>
            <a:off x="10295778" y="2857255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Projection</a:t>
            </a:r>
          </a:p>
          <a:p>
            <a:pPr algn="ctr"/>
            <a:r>
              <a:rPr lang="en-US" altLang="zh-CN" sz="2400" dirty="0"/>
              <a:t>value</a:t>
            </a:r>
            <a:endParaRPr lang="zh-CN" altLang="en-US" sz="24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3D4D6DD-C1F2-4171-A397-540AC50E5D37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9093310" y="3707659"/>
            <a:ext cx="286760" cy="3924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65BC448-BE28-4EE5-AFE6-E7D6687910FB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1042938" y="3688252"/>
            <a:ext cx="72737" cy="5456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7102CEA-ACF6-4B74-90F8-A1C522078BC0}"/>
              </a:ext>
            </a:extLst>
          </p:cNvPr>
          <p:cNvSpPr txBox="1"/>
          <p:nvPr/>
        </p:nvSpPr>
        <p:spPr>
          <a:xfrm>
            <a:off x="8544070" y="5178790"/>
            <a:ext cx="195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X-ray Position</a:t>
            </a:r>
            <a:endParaRPr lang="zh-CN" altLang="en-US" sz="24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EA80062-AA36-4A1A-B0CD-E7E73937C247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9522511" y="4786313"/>
            <a:ext cx="246851" cy="3924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8200B64-7C6F-465D-AE00-4F9F8573A657}"/>
              </a:ext>
            </a:extLst>
          </p:cNvPr>
          <p:cNvCxnSpPr>
            <a:cxnSpLocks/>
          </p:cNvCxnSpPr>
          <p:nvPr/>
        </p:nvCxnSpPr>
        <p:spPr>
          <a:xfrm flipH="1">
            <a:off x="7272414" y="4385743"/>
            <a:ext cx="785743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AF5C84C6-E906-462E-801A-7C0197668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43" y="3647285"/>
            <a:ext cx="2260800" cy="1478451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6C72B8-EE39-4CF0-A176-8D8A447A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0" y="2334130"/>
            <a:ext cx="3892736" cy="4104762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9C58A08-2FF5-48FD-BBF8-45638C8FF93A}"/>
              </a:ext>
            </a:extLst>
          </p:cNvPr>
          <p:cNvCxnSpPr>
            <a:cxnSpLocks/>
          </p:cNvCxnSpPr>
          <p:nvPr/>
        </p:nvCxnSpPr>
        <p:spPr>
          <a:xfrm flipH="1">
            <a:off x="4219575" y="4385743"/>
            <a:ext cx="50951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形 28">
            <a:extLst>
              <a:ext uri="{FF2B5EF4-FFF2-40B4-BE49-F238E27FC236}">
                <a16:creationId xmlns:a16="http://schemas.microsoft.com/office/drawing/2014/main" id="{1E19F1CE-04E3-478A-ABC4-50372213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8759" y="4169324"/>
            <a:ext cx="2987616" cy="529451"/>
          </a:xfrm>
          <a:prstGeom prst="rect">
            <a:avLst/>
          </a:prstGeom>
        </p:spPr>
      </p:pic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A24C797-4480-4A0A-811E-7EC0561B904E}"/>
              </a:ext>
            </a:extLst>
          </p:cNvPr>
          <p:cNvCxnSpPr>
            <a:cxnSpLocks/>
          </p:cNvCxnSpPr>
          <p:nvPr/>
        </p:nvCxnSpPr>
        <p:spPr>
          <a:xfrm>
            <a:off x="4901343" y="4006698"/>
            <a:ext cx="22608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3507D7B-63E2-4695-8AF1-7976AA0DF38F}"/>
              </a:ext>
            </a:extLst>
          </p:cNvPr>
          <p:cNvCxnSpPr>
            <a:cxnSpLocks/>
          </p:cNvCxnSpPr>
          <p:nvPr/>
        </p:nvCxnSpPr>
        <p:spPr>
          <a:xfrm>
            <a:off x="6509190" y="3647285"/>
            <a:ext cx="0" cy="14784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8AD277BC-5FF4-4DCA-8ACD-6BE2A21322F4}"/>
              </a:ext>
            </a:extLst>
          </p:cNvPr>
          <p:cNvSpPr/>
          <p:nvPr/>
        </p:nvSpPr>
        <p:spPr>
          <a:xfrm>
            <a:off x="6490244" y="3979472"/>
            <a:ext cx="37891" cy="45719"/>
          </a:xfrm>
          <a:prstGeom prst="ellipse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9DE05CE-7E0F-40ED-9CE6-2DF8B8EF6C46}"/>
                  </a:ext>
                </a:extLst>
              </p:cNvPr>
              <p:cNvSpPr txBox="1"/>
              <p:nvPr/>
            </p:nvSpPr>
            <p:spPr>
              <a:xfrm>
                <a:off x="4590809" y="3785491"/>
                <a:ext cx="321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9DE05CE-7E0F-40ED-9CE6-2DF8B8EF6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809" y="3785491"/>
                <a:ext cx="321563" cy="461665"/>
              </a:xfrm>
              <a:prstGeom prst="rect">
                <a:avLst/>
              </a:prstGeom>
              <a:blipFill>
                <a:blip r:embed="rId6"/>
                <a:stretch>
                  <a:fillRect l="-3774" r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EABF0C0-3337-4074-8F62-E705C75D7376}"/>
                  </a:ext>
                </a:extLst>
              </p:cNvPr>
              <p:cNvSpPr txBox="1"/>
              <p:nvPr/>
            </p:nvSpPr>
            <p:spPr>
              <a:xfrm>
                <a:off x="6326182" y="5039931"/>
                <a:ext cx="3279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EABF0C0-3337-4074-8F62-E705C75D7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182" y="5039931"/>
                <a:ext cx="327910" cy="461665"/>
              </a:xfrm>
              <a:prstGeom prst="rect">
                <a:avLst/>
              </a:prstGeom>
              <a:blipFill>
                <a:blip r:embed="rId7"/>
                <a:stretch>
                  <a:fillRect l="-5556" r="-12963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30619BD-600E-4210-9914-B23343CF969A}"/>
                  </a:ext>
                </a:extLst>
              </p:cNvPr>
              <p:cNvSpPr txBox="1"/>
              <p:nvPr/>
            </p:nvSpPr>
            <p:spPr>
              <a:xfrm>
                <a:off x="4636560" y="5455522"/>
                <a:ext cx="279036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800" dirty="0"/>
                  <a:t>Sinogram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30619BD-600E-4210-9914-B23343CF9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560" y="5455522"/>
                <a:ext cx="2790365" cy="523220"/>
              </a:xfrm>
              <a:prstGeom prst="rect">
                <a:avLst/>
              </a:prstGeom>
              <a:blipFill>
                <a:blip r:embed="rId8"/>
                <a:stretch>
                  <a:fillRect l="-3939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2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44" grpId="0" animBg="1"/>
      <p:bldP spid="45" grpId="0"/>
      <p:bldP spid="46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Computed Tomography (CT)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9E20E6-683A-4EAD-97CC-AFEE815CD66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3AE5A9C1-309F-4BBF-8665-6C6EE703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CT Images</a:t>
            </a:r>
            <a:endParaRPr lang="zh-CN" altLang="en-US" sz="3200" dirty="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EB2452D-DCDD-4F42-9428-1B45855DB94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47" y="2564176"/>
            <a:ext cx="3539647" cy="3409504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FCD154B9-B328-45E3-A322-096063CBDB6A}"/>
              </a:ext>
            </a:extLst>
          </p:cNvPr>
          <p:cNvSpPr/>
          <p:nvPr/>
        </p:nvSpPr>
        <p:spPr>
          <a:xfrm>
            <a:off x="4909794" y="5973680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CN" sz="2400" dirty="0"/>
              <a:t>Human Body </a:t>
            </a:r>
          </a:p>
        </p:txBody>
      </p:sp>
      <p:pic>
        <p:nvPicPr>
          <p:cNvPr id="3" name="Picture 2" descr="CT，你可能不知道的8条”八卦”知识-影像之家">
            <a:extLst>
              <a:ext uri="{FF2B5EF4-FFF2-40B4-BE49-F238E27FC236}">
                <a16:creationId xmlns:a16="http://schemas.microsoft.com/office/drawing/2014/main" id="{4B59B522-66DE-4C52-96E8-C18AFDC35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525" y="4611365"/>
            <a:ext cx="2221501" cy="136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图形 48" descr="男人">
            <a:extLst>
              <a:ext uri="{FF2B5EF4-FFF2-40B4-BE49-F238E27FC236}">
                <a16:creationId xmlns:a16="http://schemas.microsoft.com/office/drawing/2014/main" id="{0E7C324D-AE9E-401C-9489-7A9C65C54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1017" y="2564176"/>
            <a:ext cx="1958164" cy="1958164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84ADD8A9-ECF8-4719-BFFF-0FA39EC8ED1B}"/>
              </a:ext>
            </a:extLst>
          </p:cNvPr>
          <p:cNvCxnSpPr/>
          <p:nvPr/>
        </p:nvCxnSpPr>
        <p:spPr>
          <a:xfrm>
            <a:off x="8213830" y="3186113"/>
            <a:ext cx="12525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410FABD-7161-42B1-8604-FA5A3B124015}"/>
              </a:ext>
            </a:extLst>
          </p:cNvPr>
          <p:cNvCxnSpPr/>
          <p:nvPr/>
        </p:nvCxnSpPr>
        <p:spPr>
          <a:xfrm>
            <a:off x="8213830" y="3300413"/>
            <a:ext cx="12525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53850E9-A6F3-46BB-AF8B-65BE73DBA2B8}"/>
              </a:ext>
            </a:extLst>
          </p:cNvPr>
          <p:cNvCxnSpPr/>
          <p:nvPr/>
        </p:nvCxnSpPr>
        <p:spPr>
          <a:xfrm>
            <a:off x="8213830" y="3414713"/>
            <a:ext cx="12525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788513E-78DE-404C-8B89-9023F080D574}"/>
              </a:ext>
            </a:extLst>
          </p:cNvPr>
          <p:cNvCxnSpPr/>
          <p:nvPr/>
        </p:nvCxnSpPr>
        <p:spPr>
          <a:xfrm>
            <a:off x="8213830" y="3543258"/>
            <a:ext cx="12525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B1454E9-7468-4454-B92D-0604F0CE941C}"/>
              </a:ext>
            </a:extLst>
          </p:cNvPr>
          <p:cNvCxnSpPr/>
          <p:nvPr/>
        </p:nvCxnSpPr>
        <p:spPr>
          <a:xfrm>
            <a:off x="8213830" y="3662320"/>
            <a:ext cx="12525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94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CoIL</a:t>
            </a:r>
            <a:r>
              <a:rPr lang="en-US" altLang="zh-CN" dirty="0"/>
              <a:t>: Coordinate-Based Internal Learning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5CA9B4-1828-4BDE-A528-D918CA65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73" y="1483483"/>
            <a:ext cx="10225054" cy="50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9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FDC55A8-0E32-43F3-9C76-8DFCB2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471302"/>
            <a:ext cx="9550400" cy="52259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CoIL</a:t>
            </a:r>
            <a:r>
              <a:rPr lang="en-US" altLang="zh-CN" dirty="0"/>
              <a:t>: Coordinate-Based Internal Learning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4DB732-124D-495A-A658-565777C97F4A}"/>
              </a:ext>
            </a:extLst>
          </p:cNvPr>
          <p:cNvSpPr/>
          <p:nvPr/>
        </p:nvSpPr>
        <p:spPr>
          <a:xfrm>
            <a:off x="1514476" y="1552575"/>
            <a:ext cx="9758362" cy="25717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91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NAF:</a:t>
            </a:r>
            <a:r>
              <a:rPr lang="zh-CN" altLang="en-US" dirty="0"/>
              <a:t> </a:t>
            </a:r>
            <a:r>
              <a:rPr lang="en-US" altLang="zh-CN" dirty="0"/>
              <a:t>Neural Attenuation Fields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35F85-3457-4776-93CA-85C53B140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97" y="1628758"/>
            <a:ext cx="9253605" cy="4600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766007-F366-4C35-B7C0-708DD743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18" y="2290754"/>
            <a:ext cx="7072364" cy="227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66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NAF:</a:t>
            </a:r>
            <a:r>
              <a:rPr lang="zh-CN" altLang="en-US" dirty="0"/>
              <a:t> </a:t>
            </a:r>
            <a:r>
              <a:rPr lang="en-US" altLang="zh-CN" dirty="0"/>
              <a:t>Neural Attenuation Fields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E6F85D-6E78-4FBF-B3BA-2CBC1D10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9" y="1466847"/>
            <a:ext cx="11142998" cy="49720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5D6D42E-CAD0-4653-9402-8C0A4D8D1E7B}"/>
              </a:ext>
            </a:extLst>
          </p:cNvPr>
          <p:cNvSpPr/>
          <p:nvPr/>
        </p:nvSpPr>
        <p:spPr>
          <a:xfrm>
            <a:off x="8439151" y="1395413"/>
            <a:ext cx="1566862" cy="5097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417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NAF:</a:t>
            </a:r>
            <a:r>
              <a:rPr lang="zh-CN" altLang="en-US" dirty="0"/>
              <a:t> </a:t>
            </a:r>
            <a:r>
              <a:rPr lang="en-US" altLang="zh-CN" dirty="0"/>
              <a:t>Neural Attenuation Fields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766007-F366-4C35-B7C0-708DD743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219077"/>
            <a:ext cx="9525000" cy="30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09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E8A0A5-EB42-4975-AE85-BE316148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75" y="2505075"/>
            <a:ext cx="8704650" cy="4054062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FD3BB33-B404-4E0A-BF69-155FF601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SCOPE: </a:t>
            </a:r>
            <a:r>
              <a:rPr lang="en-US" altLang="zh-CN" sz="3200" dirty="0"/>
              <a:t>Self-Supervised Coordinate Projection Network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F96AC11-2B30-4A47-B2D0-C5232B2E7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Following original </a:t>
            </a:r>
            <a:r>
              <a:rPr lang="en-US" altLang="zh-CN" dirty="0" err="1"/>
              <a:t>NeRF</a:t>
            </a:r>
            <a:r>
              <a:rPr lang="en-US" altLang="zh-CN" dirty="0"/>
              <a:t> will produce </a:t>
            </a:r>
            <a:r>
              <a:rPr lang="en-US" altLang="zh-CN" dirty="0">
                <a:solidFill>
                  <a:srgbClr val="C00000"/>
                </a:solidFill>
              </a:rPr>
              <a:t>many noises</a:t>
            </a:r>
            <a:r>
              <a:rPr lang="en-US" altLang="zh-CN" dirty="0"/>
              <a:t> in results</a:t>
            </a:r>
          </a:p>
        </p:txBody>
      </p:sp>
    </p:spTree>
    <p:extLst>
      <p:ext uri="{BB962C8B-B14F-4D97-AF65-F5344CB8AC3E}">
        <p14:creationId xmlns:p14="http://schemas.microsoft.com/office/powerpoint/2010/main" val="1645096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BBCD57-CD5B-4188-9410-5C3813AC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1" y="1889125"/>
            <a:ext cx="11744238" cy="4268788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4FD3BB33-B404-4E0A-BF69-155FF601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SCOPE: </a:t>
            </a:r>
            <a:r>
              <a:rPr lang="en-US" altLang="zh-CN" sz="3200" dirty="0"/>
              <a:t>Self-Supervised Coordinate Projection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167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FD3BB33-B404-4E0A-BF69-155FF601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SCOPE: </a:t>
            </a:r>
            <a:r>
              <a:rPr lang="en-US" altLang="zh-CN" sz="3200" dirty="0"/>
              <a:t>Self-Supervised Coordinate Projection Network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344715-CCC1-418F-AE25-415354C5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330" y="1396981"/>
            <a:ext cx="7253341" cy="5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31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DB572B-20BD-488C-B2F4-615D5AE5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" y="1604962"/>
            <a:ext cx="12178124" cy="458152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FD3BB33-B404-4E0A-BF69-155FF601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SCOPE: </a:t>
            </a:r>
            <a:r>
              <a:rPr lang="en-US" altLang="zh-CN" sz="3200" dirty="0"/>
              <a:t>Self-Supervised Coordinate Projection Network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AB3BDA-B7B9-4181-9353-F3EB8FD75EA2}"/>
              </a:ext>
            </a:extLst>
          </p:cNvPr>
          <p:cNvSpPr/>
          <p:nvPr/>
        </p:nvSpPr>
        <p:spPr>
          <a:xfrm>
            <a:off x="8686800" y="1566863"/>
            <a:ext cx="1690687" cy="4076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17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FD3BB33-B404-4E0A-BF69-155FF601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SCOPE: </a:t>
            </a:r>
            <a:r>
              <a:rPr lang="en-US" altLang="zh-CN" sz="3200" dirty="0"/>
              <a:t>Self-Supervised Coordinate Projection Network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7ED5C0-AB21-42A8-85B1-8F01DFF3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0" y="1690688"/>
            <a:ext cx="12196980" cy="454342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C2407E5-EED2-4B81-B3CE-5614A319EA58}"/>
              </a:ext>
            </a:extLst>
          </p:cNvPr>
          <p:cNvSpPr/>
          <p:nvPr/>
        </p:nvSpPr>
        <p:spPr>
          <a:xfrm>
            <a:off x="8686800" y="1566863"/>
            <a:ext cx="1690687" cy="4076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09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Standard Pipeline of CT acquisition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Projecting X-rays from </a:t>
            </a:r>
            <a:r>
              <a:rPr lang="en-US" altLang="zh-CN" sz="3200" dirty="0">
                <a:solidFill>
                  <a:srgbClr val="C00000"/>
                </a:solidFill>
              </a:rPr>
              <a:t>multiple views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Reconstructing CT image via </a:t>
            </a:r>
            <a:r>
              <a:rPr lang="en-US" altLang="zh-CN" sz="3200" dirty="0">
                <a:solidFill>
                  <a:srgbClr val="C00000"/>
                </a:solidFill>
              </a:rPr>
              <a:t>filtered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back-projection (FBP)</a:t>
            </a:r>
            <a:endParaRPr lang="zh-CN" altLang="en-US" sz="3200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96A9B3-70EF-461B-819C-406F44401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45" y="3128432"/>
            <a:ext cx="2955248" cy="29470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12" name="图片 11" descr="https://qph.cf2.quoracdn.net/main-qimg-debde358265b9b0dae673b4dcf7dcc5d">
            <a:extLst>
              <a:ext uri="{FF2B5EF4-FFF2-40B4-BE49-F238E27FC236}">
                <a16:creationId xmlns:a16="http://schemas.microsoft.com/office/drawing/2014/main" id="{442472BB-B4B5-4679-A8CD-A507B050DF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 r="31"/>
          <a:stretch>
            <a:fillRect/>
          </a:stretch>
        </p:blipFill>
        <p:spPr bwMode="auto">
          <a:xfrm>
            <a:off x="1011720" y="3128963"/>
            <a:ext cx="3080254" cy="2947062"/>
          </a:xfrm>
          <a:custGeom>
            <a:avLst/>
            <a:gdLst>
              <a:gd name="connsiteX0" fmla="*/ 0 w 3808800"/>
              <a:gd name="connsiteY0" fmla="*/ 0 h 3644106"/>
              <a:gd name="connsiteX1" fmla="*/ 3808800 w 3808800"/>
              <a:gd name="connsiteY1" fmla="*/ 0 h 3644106"/>
              <a:gd name="connsiteX2" fmla="*/ 3808800 w 3808800"/>
              <a:gd name="connsiteY2" fmla="*/ 3644106 h 3644106"/>
              <a:gd name="connsiteX3" fmla="*/ 0 w 3808800"/>
              <a:gd name="connsiteY3" fmla="*/ 3644106 h 364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8800" h="3644106">
                <a:moveTo>
                  <a:pt x="0" y="0"/>
                </a:moveTo>
                <a:lnTo>
                  <a:pt x="3808800" y="0"/>
                </a:lnTo>
                <a:lnTo>
                  <a:pt x="3808800" y="3644106"/>
                </a:lnTo>
                <a:lnTo>
                  <a:pt x="0" y="3644106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EEE0696-F21E-4A3A-BB90-046E81F5E75E}"/>
              </a:ext>
            </a:extLst>
          </p:cNvPr>
          <p:cNvSpPr/>
          <p:nvPr/>
        </p:nvSpPr>
        <p:spPr>
          <a:xfrm>
            <a:off x="4127425" y="4414988"/>
            <a:ext cx="578569" cy="375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EB1540-A33F-4E14-B1CB-38ABFADDC9EA}"/>
              </a:ext>
            </a:extLst>
          </p:cNvPr>
          <p:cNvSpPr txBox="1"/>
          <p:nvPr/>
        </p:nvSpPr>
        <p:spPr>
          <a:xfrm>
            <a:off x="5539973" y="6067649"/>
            <a:ext cx="13581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/>
              <a:t>Sinogram</a:t>
            </a:r>
            <a:endParaRPr lang="zh-CN" altLang="en-US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7D8E1F-D21D-4EC4-A6A6-43CEB58EB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64" y="3128963"/>
            <a:ext cx="2955248" cy="294706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17F280-E8EE-4249-A20E-A52821314937}"/>
              </a:ext>
            </a:extLst>
          </p:cNvPr>
          <p:cNvSpPr txBox="1"/>
          <p:nvPr/>
        </p:nvSpPr>
        <p:spPr>
          <a:xfrm>
            <a:off x="9127123" y="6067649"/>
            <a:ext cx="13933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/>
              <a:t>CT image</a:t>
            </a:r>
            <a:endParaRPr lang="zh-CN" altLang="en-US" sz="2400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F28334ED-20B9-4665-8D25-0442274C08CE}"/>
              </a:ext>
            </a:extLst>
          </p:cNvPr>
          <p:cNvSpPr/>
          <p:nvPr/>
        </p:nvSpPr>
        <p:spPr>
          <a:xfrm>
            <a:off x="7732144" y="4414988"/>
            <a:ext cx="578569" cy="375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3DB0AE-2FCD-406A-80EC-C71C1771FBF3}"/>
              </a:ext>
            </a:extLst>
          </p:cNvPr>
          <p:cNvSpPr txBox="1"/>
          <p:nvPr/>
        </p:nvSpPr>
        <p:spPr>
          <a:xfrm>
            <a:off x="1757399" y="6067649"/>
            <a:ext cx="15888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/>
              <a:t>CT scanner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258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FD3BB33-B404-4E0A-BF69-155FF601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SCOPE: </a:t>
            </a:r>
            <a:r>
              <a:rPr lang="en-US" altLang="zh-CN" sz="3200" dirty="0"/>
              <a:t>Self-Supervised Coordinate Projection Network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88687F-F6C7-4065-9902-9828D4E0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6" y="1333499"/>
            <a:ext cx="12038208" cy="26574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B33FC8-3790-4578-B983-08559295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10" y="3990977"/>
            <a:ext cx="11900580" cy="25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64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FD3BB33-B404-4E0A-BF69-155FF601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for </a:t>
            </a:r>
            <a:r>
              <a:rPr lang="en-US" altLang="zh-CN" dirty="0" err="1"/>
              <a:t>NeRF</a:t>
            </a:r>
            <a:r>
              <a:rPr lang="en-US" altLang="zh-CN" dirty="0"/>
              <a:t>-based SVCT methods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560D8C-ED1A-4EAD-8F97-D7AA05CAD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Data Requirements</a:t>
            </a:r>
          </a:p>
          <a:p>
            <a:pPr lvl="1"/>
            <a:r>
              <a:rPr lang="en-US" altLang="zh-CN" sz="2800" dirty="0"/>
              <a:t>Only require </a:t>
            </a:r>
            <a:r>
              <a:rPr lang="en-US" altLang="zh-CN" sz="2800" dirty="0">
                <a:solidFill>
                  <a:srgbClr val="C00000"/>
                </a:solidFill>
              </a:rPr>
              <a:t>a single SV sinogram</a:t>
            </a:r>
          </a:p>
          <a:p>
            <a:r>
              <a:rPr lang="en-US" altLang="zh-CN" sz="3200" b="1" dirty="0"/>
              <a:t>Performance</a:t>
            </a:r>
          </a:p>
          <a:p>
            <a:pPr lvl="1"/>
            <a:r>
              <a:rPr lang="en-US" altLang="zh-CN" sz="2800" dirty="0"/>
              <a:t>Produce robust performance for </a:t>
            </a:r>
            <a:r>
              <a:rPr lang="en-US" altLang="zh-CN" sz="2800" dirty="0">
                <a:solidFill>
                  <a:srgbClr val="C00000"/>
                </a:solidFill>
              </a:rPr>
              <a:t>diverse CT settings</a:t>
            </a:r>
            <a:r>
              <a:rPr lang="en-US" altLang="zh-CN" sz="2800" dirty="0"/>
              <a:t>.</a:t>
            </a:r>
          </a:p>
          <a:p>
            <a:pPr lvl="1"/>
            <a:r>
              <a:rPr lang="en-US" altLang="zh-CN" sz="2800" dirty="0">
                <a:solidFill>
                  <a:srgbClr val="C00000"/>
                </a:solidFill>
              </a:rPr>
              <a:t>Outperforms</a:t>
            </a:r>
            <a:r>
              <a:rPr lang="en-US" altLang="zh-CN" sz="2800" dirty="0"/>
              <a:t> supervised deep learning models</a:t>
            </a:r>
          </a:p>
          <a:p>
            <a:r>
              <a:rPr lang="en-US" altLang="zh-CN" sz="3200" b="1" dirty="0"/>
              <a:t>Speed</a:t>
            </a:r>
          </a:p>
          <a:p>
            <a:pPr lvl="1"/>
            <a:r>
              <a:rPr lang="en-US" altLang="zh-CN" sz="2800" dirty="0"/>
              <a:t>Take </a:t>
            </a:r>
            <a:r>
              <a:rPr lang="en-US" altLang="zh-CN" sz="2800" dirty="0">
                <a:solidFill>
                  <a:srgbClr val="C00000"/>
                </a:solidFill>
              </a:rPr>
              <a:t>1 min </a:t>
            </a:r>
            <a:r>
              <a:rPr lang="en-US" altLang="zh-CN" sz="2800" dirty="0"/>
              <a:t>for a CT image of </a:t>
            </a:r>
            <a:r>
              <a:rPr lang="en-US" altLang="zh-CN" sz="2800" dirty="0">
                <a:solidFill>
                  <a:srgbClr val="C00000"/>
                </a:solidFill>
              </a:rPr>
              <a:t>512*512</a:t>
            </a:r>
            <a:r>
              <a:rPr lang="en-US" altLang="zh-CN" sz="2800" dirty="0"/>
              <a:t> on a single NVIDIA RTX 3060 GPU</a:t>
            </a:r>
          </a:p>
        </p:txBody>
      </p:sp>
    </p:spTree>
    <p:extLst>
      <p:ext uri="{BB962C8B-B14F-4D97-AF65-F5344CB8AC3E}">
        <p14:creationId xmlns:p14="http://schemas.microsoft.com/office/powerpoint/2010/main" val="54238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F3A18-FE1B-4586-AFFB-58BDD243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SVCT with Rigid Motion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D89B7-2591-4052-8D16-78370067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Subjection motion and CT scanner’s error</a:t>
            </a:r>
            <a:endParaRPr lang="zh-CN" altLang="en-US" sz="3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91067-A74C-49A7-A4CC-A2C1075C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1C5049-1F5C-4D4D-A46E-171F7F84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图片 5" descr="https://qph.cf2.quoracdn.net/main-qimg-debde358265b9b0dae673b4dcf7dcc5d">
            <a:extLst>
              <a:ext uri="{FF2B5EF4-FFF2-40B4-BE49-F238E27FC236}">
                <a16:creationId xmlns:a16="http://schemas.microsoft.com/office/drawing/2014/main" id="{E11A177E-BB67-4312-9D65-4ADA04A703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 r="31"/>
          <a:stretch>
            <a:fillRect/>
          </a:stretch>
        </p:blipFill>
        <p:spPr bwMode="auto">
          <a:xfrm>
            <a:off x="1882894" y="2984084"/>
            <a:ext cx="2227144" cy="2130842"/>
          </a:xfrm>
          <a:custGeom>
            <a:avLst/>
            <a:gdLst>
              <a:gd name="connsiteX0" fmla="*/ 0 w 3808800"/>
              <a:gd name="connsiteY0" fmla="*/ 0 h 3644106"/>
              <a:gd name="connsiteX1" fmla="*/ 3808800 w 3808800"/>
              <a:gd name="connsiteY1" fmla="*/ 0 h 3644106"/>
              <a:gd name="connsiteX2" fmla="*/ 3808800 w 3808800"/>
              <a:gd name="connsiteY2" fmla="*/ 3644106 h 3644106"/>
              <a:gd name="connsiteX3" fmla="*/ 0 w 3808800"/>
              <a:gd name="connsiteY3" fmla="*/ 3644106 h 364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8800" h="3644106">
                <a:moveTo>
                  <a:pt x="0" y="0"/>
                </a:moveTo>
                <a:lnTo>
                  <a:pt x="3808800" y="0"/>
                </a:lnTo>
                <a:lnTo>
                  <a:pt x="3808800" y="3644106"/>
                </a:lnTo>
                <a:lnTo>
                  <a:pt x="0" y="3644106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5645C4-AB8D-4FA1-BB04-199B58C43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5" y="2983552"/>
            <a:ext cx="2137120" cy="2131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97405153-EBC2-4B3B-83E8-454BFFE0174D}"/>
              </a:ext>
            </a:extLst>
          </p:cNvPr>
          <p:cNvSpPr/>
          <p:nvPr/>
        </p:nvSpPr>
        <p:spPr>
          <a:xfrm>
            <a:off x="4333592" y="3861646"/>
            <a:ext cx="578569" cy="375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C3A5B6-C34B-409C-9CA9-01549539E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12" y="2983552"/>
            <a:ext cx="2137120" cy="2131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D96EFB62-360F-44BB-B9BD-686B831A8A3D}"/>
              </a:ext>
            </a:extLst>
          </p:cNvPr>
          <p:cNvSpPr/>
          <p:nvPr/>
        </p:nvSpPr>
        <p:spPr>
          <a:xfrm>
            <a:off x="7424598" y="3861646"/>
            <a:ext cx="722152" cy="375012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9F08FB7-63FF-48CD-A0DD-DAFB7A58CBC6}"/>
              </a:ext>
            </a:extLst>
          </p:cNvPr>
          <p:cNvCxnSpPr/>
          <p:nvPr/>
        </p:nvCxnSpPr>
        <p:spPr>
          <a:xfrm>
            <a:off x="7424598" y="3797860"/>
            <a:ext cx="502583" cy="50258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0B3618-6B61-4EE6-9746-4046D41FFD7E}"/>
              </a:ext>
            </a:extLst>
          </p:cNvPr>
          <p:cNvCxnSpPr/>
          <p:nvPr/>
        </p:nvCxnSpPr>
        <p:spPr>
          <a:xfrm>
            <a:off x="7644166" y="3797860"/>
            <a:ext cx="502583" cy="50258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675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F3A18-FE1B-4586-AFFB-58BDD243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SVCT with Rigid Motion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D89B7-2591-4052-8D16-78370067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Optimizing </a:t>
            </a:r>
            <a:r>
              <a:rPr lang="en-US" altLang="zh-CN" sz="3200" dirty="0">
                <a:solidFill>
                  <a:srgbClr val="C00000"/>
                </a:solidFill>
              </a:rPr>
              <a:t>pose</a:t>
            </a:r>
            <a:r>
              <a:rPr lang="en-US" altLang="zh-CN" sz="3200" dirty="0"/>
              <a:t> and </a:t>
            </a:r>
            <a:r>
              <a:rPr lang="en-US" altLang="zh-CN" sz="3200" dirty="0">
                <a:solidFill>
                  <a:srgbClr val="C00000"/>
                </a:solidFill>
              </a:rPr>
              <a:t>neural network </a:t>
            </a:r>
            <a:r>
              <a:rPr lang="en-US" altLang="zh-CN" sz="3200" dirty="0"/>
              <a:t>simultaneously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91067-A74C-49A7-A4CC-A2C1075C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1C5049-1F5C-4D4D-A46E-171F7F84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B8AC632-4EA9-495C-8988-410FCCF0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" y="3081336"/>
            <a:ext cx="12091988" cy="28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17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F3A18-FE1B-4586-AFFB-58BDD243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SVCT with Rigid Motion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91067-A74C-49A7-A4CC-A2C1075C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1C5049-1F5C-4D4D-A46E-171F7F84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6AEFFA-6D45-4E8D-B077-30162A28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" y="1657350"/>
            <a:ext cx="11965288" cy="47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22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0F746-1DE3-41F5-957B-A80BA2658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034A24-B1F5-4FB9-B26D-6506C4B11D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en-US" altLang="zh-CN" dirty="0"/>
              <a:t>Qing Wu</a:t>
            </a:r>
          </a:p>
          <a:p>
            <a:r>
              <a:rPr lang="en-US" altLang="zh-CN" dirty="0">
                <a:hlinkClick r:id="rId2"/>
              </a:rPr>
              <a:t>wuqing@shanghaitech.edu.cn</a:t>
            </a:r>
            <a:endParaRPr lang="en-US" altLang="zh-CN" dirty="0"/>
          </a:p>
          <a:p>
            <a:r>
              <a:rPr lang="en-US" altLang="zh-CN" dirty="0"/>
              <a:t>ShanghaiTech University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E1096-54A3-4B90-ABAB-6E3A5FD7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40C3-5EE2-4A57-A8FB-6556FF7041EF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B8DE8B-F363-4CB4-8B01-7B75041C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47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Problems in CT acquisition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DC7707-1E98-4EEC-8743-B8E9FBF138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altLang="zh-CN" sz="3200" dirty="0"/>
                  <a:t>Radiation caused by X-rays</a:t>
                </a:r>
                <a:endParaRPr lang="en-US" altLang="zh-CN" sz="2800" b="1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3200" dirty="0">
                    <a:solidFill>
                      <a:srgbClr val="C00000"/>
                    </a:solidFill>
                  </a:rPr>
                  <a:t>2-3 times</a:t>
                </a:r>
                <a:r>
                  <a:rPr lang="en-US" altLang="zh-CN" sz="3200" dirty="0"/>
                  <a:t> a year</a:t>
                </a:r>
              </a:p>
              <a:p>
                <a:pPr marL="457200" lvl="1" indent="0">
                  <a:buNone/>
                </a:pPr>
                <a:endParaRPr lang="en-US" altLang="zh-CN" sz="2800" b="1" dirty="0">
                  <a:solidFill>
                    <a:srgbClr val="C0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3200" dirty="0"/>
                  <a:t>Subjection motion and CT scanner’s error</a:t>
                </a:r>
                <a:endParaRPr lang="zh-CN" altLang="en-US" sz="32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DC7707-1E98-4EEC-8743-B8E9FBF138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5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903CEEA0-18B4-40C0-A29F-1EA79C98E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428" y="1646238"/>
            <a:ext cx="1679221" cy="146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https://qph.cf2.quoracdn.net/main-qimg-debde358265b9b0dae673b4dcf7dcc5d">
            <a:extLst>
              <a:ext uri="{FF2B5EF4-FFF2-40B4-BE49-F238E27FC236}">
                <a16:creationId xmlns:a16="http://schemas.microsoft.com/office/drawing/2014/main" id="{F03B1A86-8895-43C7-BFA8-71D7328E3C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 r="31"/>
          <a:stretch>
            <a:fillRect/>
          </a:stretch>
        </p:blipFill>
        <p:spPr bwMode="auto">
          <a:xfrm>
            <a:off x="1492369" y="4046121"/>
            <a:ext cx="2227144" cy="2130842"/>
          </a:xfrm>
          <a:custGeom>
            <a:avLst/>
            <a:gdLst>
              <a:gd name="connsiteX0" fmla="*/ 0 w 3808800"/>
              <a:gd name="connsiteY0" fmla="*/ 0 h 3644106"/>
              <a:gd name="connsiteX1" fmla="*/ 3808800 w 3808800"/>
              <a:gd name="connsiteY1" fmla="*/ 0 h 3644106"/>
              <a:gd name="connsiteX2" fmla="*/ 3808800 w 3808800"/>
              <a:gd name="connsiteY2" fmla="*/ 3644106 h 3644106"/>
              <a:gd name="connsiteX3" fmla="*/ 0 w 3808800"/>
              <a:gd name="connsiteY3" fmla="*/ 3644106 h 364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8800" h="3644106">
                <a:moveTo>
                  <a:pt x="0" y="0"/>
                </a:moveTo>
                <a:lnTo>
                  <a:pt x="3808800" y="0"/>
                </a:lnTo>
                <a:lnTo>
                  <a:pt x="3808800" y="3644106"/>
                </a:lnTo>
                <a:lnTo>
                  <a:pt x="0" y="3644106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6F28DE1-3CBD-4C47-B12E-3D171204C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90" y="4045589"/>
            <a:ext cx="2137120" cy="2131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170C5DE2-B233-4D1A-905C-F56146DB5BCD}"/>
              </a:ext>
            </a:extLst>
          </p:cNvPr>
          <p:cNvSpPr/>
          <p:nvPr/>
        </p:nvSpPr>
        <p:spPr>
          <a:xfrm>
            <a:off x="3943067" y="4923683"/>
            <a:ext cx="578569" cy="375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C195411-5F2D-4990-B56E-CDAF1EC42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987" y="4045589"/>
            <a:ext cx="2137120" cy="2131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34836F4E-01BD-4748-8645-6D03B865296E}"/>
              </a:ext>
            </a:extLst>
          </p:cNvPr>
          <p:cNvSpPr/>
          <p:nvPr/>
        </p:nvSpPr>
        <p:spPr>
          <a:xfrm>
            <a:off x="7034073" y="4923683"/>
            <a:ext cx="722152" cy="375012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BAECA45-BC3E-4DE2-9638-4E018F418954}"/>
              </a:ext>
            </a:extLst>
          </p:cNvPr>
          <p:cNvCxnSpPr/>
          <p:nvPr/>
        </p:nvCxnSpPr>
        <p:spPr>
          <a:xfrm>
            <a:off x="7034073" y="4859897"/>
            <a:ext cx="502583" cy="50258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F9D9A9B-4A31-4630-942B-F29384FE8AA7}"/>
              </a:ext>
            </a:extLst>
          </p:cNvPr>
          <p:cNvCxnSpPr/>
          <p:nvPr/>
        </p:nvCxnSpPr>
        <p:spPr>
          <a:xfrm>
            <a:off x="7253641" y="4859897"/>
            <a:ext cx="502583" cy="50258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83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Sparse-View (SV) CT for Reducing Radiation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sz="3200" dirty="0"/>
              <a:t>Reducing the number of projection views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9E20E6-683A-4EAD-97CC-AFEE815CD667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CAA008-DC20-4C05-8D12-E20987EE7C81}"/>
              </a:ext>
            </a:extLst>
          </p:cNvPr>
          <p:cNvSpPr txBox="1"/>
          <p:nvPr/>
        </p:nvSpPr>
        <p:spPr>
          <a:xfrm>
            <a:off x="3005864" y="6132385"/>
            <a:ext cx="14141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/>
              <a:t>180 views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57DCD1A-4939-4DA7-B4B2-2A954E885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2536003"/>
            <a:ext cx="3606372" cy="35963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8D07E0-B32A-4F46-954F-E7FB35BE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66" y="2536003"/>
            <a:ext cx="3606372" cy="35963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932FF60-8E30-4F03-AD5C-9D662F32107B}"/>
              </a:ext>
            </a:extLst>
          </p:cNvPr>
          <p:cNvSpPr txBox="1"/>
          <p:nvPr/>
        </p:nvSpPr>
        <p:spPr>
          <a:xfrm>
            <a:off x="7850515" y="6132385"/>
            <a:ext cx="125707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/>
              <a:t>30 views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8CED1590-F5AD-4AD2-96EB-7B11B4D4AD7C}"/>
              </a:ext>
            </a:extLst>
          </p:cNvPr>
          <p:cNvSpPr/>
          <p:nvPr/>
        </p:nvSpPr>
        <p:spPr>
          <a:xfrm>
            <a:off x="5563821" y="4146688"/>
            <a:ext cx="1064358" cy="375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EF799A7-F52A-405E-A5B8-8594CBBDE53A}"/>
              </a:ext>
            </a:extLst>
          </p:cNvPr>
          <p:cNvSpPr txBox="1"/>
          <p:nvPr/>
        </p:nvSpPr>
        <p:spPr>
          <a:xfrm>
            <a:off x="5728753" y="3570182"/>
            <a:ext cx="73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00000"/>
                </a:solidFill>
              </a:rPr>
              <a:t>6x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SVCT for Reducing Radiation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The central slice theorem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1159C6-C2CA-47E4-969E-8B0F94D2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91" y="2286776"/>
            <a:ext cx="9046818" cy="457021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80CEB9-6E61-400E-8A26-FDC4892C0072}"/>
              </a:ext>
            </a:extLst>
          </p:cNvPr>
          <p:cNvCxnSpPr>
            <a:cxnSpLocks/>
          </p:cNvCxnSpPr>
          <p:nvPr/>
        </p:nvCxnSpPr>
        <p:spPr>
          <a:xfrm flipV="1">
            <a:off x="6946762" y="3952875"/>
            <a:ext cx="2892058" cy="16638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3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7B5AAA9-DCC5-4F2B-B1B8-9AE6B4E3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373" y="2612531"/>
            <a:ext cx="1283848" cy="127476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SVCT for Reducing Radiation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SV projections result in severe </a:t>
            </a:r>
            <a:r>
              <a:rPr lang="en-US" altLang="zh-CN" sz="3200" dirty="0">
                <a:solidFill>
                  <a:srgbClr val="C00000"/>
                </a:solidFill>
              </a:rPr>
              <a:t>streaking artifacts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00F444-72BE-4679-8CEF-245A22B2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56" y="2531569"/>
            <a:ext cx="3610780" cy="36007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942383-5A0B-4D5B-ABAB-6B78361EE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46" y="2532155"/>
            <a:ext cx="3610232" cy="36002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C6A9F2E-4686-4432-AF95-B387195FAEFF}"/>
              </a:ext>
            </a:extLst>
          </p:cNvPr>
          <p:cNvSpPr txBox="1"/>
          <p:nvPr/>
        </p:nvSpPr>
        <p:spPr>
          <a:xfrm>
            <a:off x="3558586" y="6132385"/>
            <a:ext cx="14141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/>
              <a:t>180 views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5549DD-847E-4304-A74F-3D63F5D87132}"/>
              </a:ext>
            </a:extLst>
          </p:cNvPr>
          <p:cNvSpPr txBox="1"/>
          <p:nvPr/>
        </p:nvSpPr>
        <p:spPr>
          <a:xfrm>
            <a:off x="7522213" y="6132385"/>
            <a:ext cx="125707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/>
              <a:t>30 views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66C4080-8BFC-4C19-B7F3-D47B18446039}"/>
              </a:ext>
            </a:extLst>
          </p:cNvPr>
          <p:cNvCxnSpPr>
            <a:cxnSpLocks/>
          </p:cNvCxnSpPr>
          <p:nvPr/>
        </p:nvCxnSpPr>
        <p:spPr>
          <a:xfrm flipH="1">
            <a:off x="10994279" y="2417269"/>
            <a:ext cx="1" cy="16992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D5A95BD-0DAC-449A-B823-962C57BA437C}"/>
              </a:ext>
            </a:extLst>
          </p:cNvPr>
          <p:cNvCxnSpPr>
            <a:cxnSpLocks/>
          </p:cNvCxnSpPr>
          <p:nvPr/>
        </p:nvCxnSpPr>
        <p:spPr>
          <a:xfrm>
            <a:off x="10160937" y="3249913"/>
            <a:ext cx="1666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25E806D-901A-4754-8E97-47EEBB49768C}"/>
              </a:ext>
            </a:extLst>
          </p:cNvPr>
          <p:cNvCxnSpPr>
            <a:cxnSpLocks/>
          </p:cNvCxnSpPr>
          <p:nvPr/>
        </p:nvCxnSpPr>
        <p:spPr>
          <a:xfrm flipV="1">
            <a:off x="10275237" y="2531569"/>
            <a:ext cx="1399864" cy="14542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06C999A-D8EA-4D85-84E1-044B16F3224C}"/>
              </a:ext>
            </a:extLst>
          </p:cNvPr>
          <p:cNvCxnSpPr>
            <a:cxnSpLocks/>
          </p:cNvCxnSpPr>
          <p:nvPr/>
        </p:nvCxnSpPr>
        <p:spPr>
          <a:xfrm>
            <a:off x="10275237" y="2513999"/>
            <a:ext cx="1514164" cy="1464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>
            <a:extLst>
              <a:ext uri="{FF2B5EF4-FFF2-40B4-BE49-F238E27FC236}">
                <a16:creationId xmlns:a16="http://schemas.microsoft.com/office/drawing/2014/main" id="{8F3AF498-8FAD-4B14-95BE-AEA9A0638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4" y="2612531"/>
            <a:ext cx="1283848" cy="1274764"/>
          </a:xfrm>
          <a:prstGeom prst="rect">
            <a:avLst/>
          </a:prstGeom>
        </p:spPr>
      </p:pic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40E434E5-498E-4FDA-8851-2C93D36220B4}"/>
              </a:ext>
            </a:extLst>
          </p:cNvPr>
          <p:cNvCxnSpPr>
            <a:cxnSpLocks/>
          </p:cNvCxnSpPr>
          <p:nvPr/>
        </p:nvCxnSpPr>
        <p:spPr>
          <a:xfrm flipH="1">
            <a:off x="1490780" y="2417269"/>
            <a:ext cx="1" cy="16992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A4CF5B2F-E45F-46D7-9430-E1CFC4164D13}"/>
              </a:ext>
            </a:extLst>
          </p:cNvPr>
          <p:cNvCxnSpPr>
            <a:cxnSpLocks/>
          </p:cNvCxnSpPr>
          <p:nvPr/>
        </p:nvCxnSpPr>
        <p:spPr>
          <a:xfrm>
            <a:off x="657438" y="3249913"/>
            <a:ext cx="1666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22A3AA3E-99CF-46F6-9ACF-E36C91845E34}"/>
              </a:ext>
            </a:extLst>
          </p:cNvPr>
          <p:cNvCxnSpPr>
            <a:cxnSpLocks/>
          </p:cNvCxnSpPr>
          <p:nvPr/>
        </p:nvCxnSpPr>
        <p:spPr>
          <a:xfrm flipV="1">
            <a:off x="771738" y="2531569"/>
            <a:ext cx="1399864" cy="14542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D55E3B1-5D49-4FE1-91FD-07BD3E4E3034}"/>
              </a:ext>
            </a:extLst>
          </p:cNvPr>
          <p:cNvCxnSpPr>
            <a:cxnSpLocks/>
          </p:cNvCxnSpPr>
          <p:nvPr/>
        </p:nvCxnSpPr>
        <p:spPr>
          <a:xfrm>
            <a:off x="771738" y="2513999"/>
            <a:ext cx="1514164" cy="1464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2155A58D-80AE-46D8-9189-A02DB9DAE41C}"/>
              </a:ext>
            </a:extLst>
          </p:cNvPr>
          <p:cNvCxnSpPr>
            <a:cxnSpLocks/>
          </p:cNvCxnSpPr>
          <p:nvPr/>
        </p:nvCxnSpPr>
        <p:spPr>
          <a:xfrm>
            <a:off x="1062582" y="2433144"/>
            <a:ext cx="890043" cy="1624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99938A0F-2719-4E16-AB72-0A2F279DD928}"/>
              </a:ext>
            </a:extLst>
          </p:cNvPr>
          <p:cNvCxnSpPr>
            <a:cxnSpLocks/>
          </p:cNvCxnSpPr>
          <p:nvPr/>
        </p:nvCxnSpPr>
        <p:spPr>
          <a:xfrm flipH="1">
            <a:off x="1165739" y="2417269"/>
            <a:ext cx="580047" cy="16992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4B43DA3-9A66-47C9-AD27-0054B796D45B}"/>
              </a:ext>
            </a:extLst>
          </p:cNvPr>
          <p:cNvCxnSpPr>
            <a:cxnSpLocks/>
          </p:cNvCxnSpPr>
          <p:nvPr/>
        </p:nvCxnSpPr>
        <p:spPr>
          <a:xfrm flipH="1">
            <a:off x="668777" y="2743200"/>
            <a:ext cx="1677653" cy="9683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78B5B06-B431-4009-B0C4-B7AF7EF48B6E}"/>
              </a:ext>
            </a:extLst>
          </p:cNvPr>
          <p:cNvCxnSpPr>
            <a:cxnSpLocks/>
          </p:cNvCxnSpPr>
          <p:nvPr/>
        </p:nvCxnSpPr>
        <p:spPr>
          <a:xfrm flipH="1" flipV="1">
            <a:off x="630367" y="2997200"/>
            <a:ext cx="1693946" cy="4819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36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Method for SVCT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Image-domain based models (</a:t>
            </a:r>
            <a:r>
              <a:rPr lang="en-US" altLang="zh-CN" sz="3200" dirty="0">
                <a:solidFill>
                  <a:srgbClr val="C00000"/>
                </a:solidFill>
              </a:rPr>
              <a:t>Image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Denoising</a:t>
            </a:r>
            <a:r>
              <a:rPr lang="en-US" altLang="zh-CN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Sinogram-domain based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Cross-domain based models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0BCEEF-0EA0-4D25-AB2F-102301EF7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6" y="4533310"/>
            <a:ext cx="2261728" cy="55464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21D30C-C507-4963-AC7E-E0CEC0B0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44547" y="3909645"/>
            <a:ext cx="1809382" cy="1801974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BAAF28-415E-420C-A51C-A2B54DE93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541567" y="3909646"/>
            <a:ext cx="1809382" cy="1801974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CEE8A90-F5E4-4B23-9D75-E3E73E9ECE74}"/>
              </a:ext>
            </a:extLst>
          </p:cNvPr>
          <p:cNvCxnSpPr>
            <a:cxnSpLocks/>
          </p:cNvCxnSpPr>
          <p:nvPr/>
        </p:nvCxnSpPr>
        <p:spPr>
          <a:xfrm>
            <a:off x="3450866" y="4810632"/>
            <a:ext cx="9012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B57ED94-EB49-429E-A57F-568C633A309C}"/>
              </a:ext>
            </a:extLst>
          </p:cNvPr>
          <p:cNvSpPr txBox="1"/>
          <p:nvPr/>
        </p:nvSpPr>
        <p:spPr>
          <a:xfrm>
            <a:off x="3406460" y="4315564"/>
            <a:ext cx="990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FBP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43881D-B9B9-43E4-974F-0272632131DC}"/>
              </a:ext>
            </a:extLst>
          </p:cNvPr>
          <p:cNvSpPr txBox="1"/>
          <p:nvPr/>
        </p:nvSpPr>
        <p:spPr>
          <a:xfrm>
            <a:off x="1175923" y="5170794"/>
            <a:ext cx="19018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SV Sinogram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8B738A-60D6-4AA2-8084-7E6764909466}"/>
              </a:ext>
            </a:extLst>
          </p:cNvPr>
          <p:cNvSpPr txBox="1"/>
          <p:nvPr/>
        </p:nvSpPr>
        <p:spPr>
          <a:xfrm>
            <a:off x="4464399" y="5761464"/>
            <a:ext cx="19637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Low-quality</a:t>
            </a:r>
          </a:p>
          <a:p>
            <a:pPr algn="ctr"/>
            <a:r>
              <a:rPr lang="en-US" altLang="zh-CN" sz="2400" dirty="0"/>
              <a:t>CT image</a:t>
            </a:r>
            <a:endParaRPr lang="zh-CN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C206E8-A149-4E0E-999E-619DD10A33D2}"/>
              </a:ext>
            </a:extLst>
          </p:cNvPr>
          <p:cNvSpPr/>
          <p:nvPr/>
        </p:nvSpPr>
        <p:spPr>
          <a:xfrm>
            <a:off x="7141776" y="4266790"/>
            <a:ext cx="1211942" cy="10791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CNN Model</a:t>
            </a:r>
            <a:endParaRPr lang="zh-CN" altLang="en-US" sz="24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5665556-CF21-48E3-B064-624C9081B3DE}"/>
              </a:ext>
            </a:extLst>
          </p:cNvPr>
          <p:cNvCxnSpPr>
            <a:cxnSpLocks/>
          </p:cNvCxnSpPr>
          <p:nvPr/>
        </p:nvCxnSpPr>
        <p:spPr>
          <a:xfrm>
            <a:off x="6540417" y="4806375"/>
            <a:ext cx="50537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F147764-4955-42BD-92DF-F07C211D0119}"/>
              </a:ext>
            </a:extLst>
          </p:cNvPr>
          <p:cNvSpPr txBox="1"/>
          <p:nvPr/>
        </p:nvSpPr>
        <p:spPr>
          <a:xfrm>
            <a:off x="9000612" y="5761463"/>
            <a:ext cx="20972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Artifacts-free</a:t>
            </a:r>
          </a:p>
          <a:p>
            <a:pPr algn="ctr"/>
            <a:r>
              <a:rPr lang="en-US" altLang="zh-CN" sz="2400" dirty="0"/>
              <a:t>CT image</a:t>
            </a:r>
            <a:endParaRPr lang="zh-CN" altLang="en-US" sz="24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037EE90-FF66-4F0C-BAAA-26B0257B5740}"/>
              </a:ext>
            </a:extLst>
          </p:cNvPr>
          <p:cNvCxnSpPr>
            <a:cxnSpLocks/>
          </p:cNvCxnSpPr>
          <p:nvPr/>
        </p:nvCxnSpPr>
        <p:spPr>
          <a:xfrm>
            <a:off x="8449707" y="4806375"/>
            <a:ext cx="50537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0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B3704-3267-4F05-AD53-83D4F33C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Method for SVCT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C7707-1E98-4EEC-8743-B8E9FBF1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Image-domain based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Sinogram-domain based models (</a:t>
            </a:r>
            <a:r>
              <a:rPr lang="en-US" altLang="zh-CN" sz="3200" dirty="0">
                <a:solidFill>
                  <a:srgbClr val="C00000"/>
                </a:solidFill>
              </a:rPr>
              <a:t>Image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Interpolation</a:t>
            </a:r>
            <a:r>
              <a:rPr lang="en-US" altLang="zh-CN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Cross-domain based models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A462F-FA50-48CB-A879-72DFD291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2CD5-C2ED-457E-82E5-59B511F6B03A}" type="datetime1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14ED9-E195-4F99-AFC4-640BC41F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20E6-683A-4EAD-97CC-AFEE815CD66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19D7DE-2897-4093-81B2-C930B223D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6" y="4533310"/>
            <a:ext cx="2261728" cy="55464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23C4927-C583-4F1F-8FE2-35AA849A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44547" y="3909645"/>
            <a:ext cx="1809382" cy="1801974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35040D6-2603-4526-99A6-9123EF224CB4}"/>
              </a:ext>
            </a:extLst>
          </p:cNvPr>
          <p:cNvCxnSpPr>
            <a:cxnSpLocks/>
          </p:cNvCxnSpPr>
          <p:nvPr/>
        </p:nvCxnSpPr>
        <p:spPr>
          <a:xfrm>
            <a:off x="8162711" y="4810632"/>
            <a:ext cx="9012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EF6073A-03E2-4429-86CD-1AC24F94AE4C}"/>
              </a:ext>
            </a:extLst>
          </p:cNvPr>
          <p:cNvSpPr txBox="1"/>
          <p:nvPr/>
        </p:nvSpPr>
        <p:spPr>
          <a:xfrm>
            <a:off x="8083060" y="4315564"/>
            <a:ext cx="990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FBP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C079230-961E-4227-956A-8DDDFF43F993}"/>
              </a:ext>
            </a:extLst>
          </p:cNvPr>
          <p:cNvSpPr txBox="1"/>
          <p:nvPr/>
        </p:nvSpPr>
        <p:spPr>
          <a:xfrm>
            <a:off x="1175923" y="5170794"/>
            <a:ext cx="19018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SV Sinogram</a:t>
            </a:r>
            <a:endParaRPr lang="zh-CN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19AAFA-C078-471E-BB46-D9B84FB18798}"/>
              </a:ext>
            </a:extLst>
          </p:cNvPr>
          <p:cNvSpPr/>
          <p:nvPr/>
        </p:nvSpPr>
        <p:spPr>
          <a:xfrm>
            <a:off x="3931678" y="4266790"/>
            <a:ext cx="1211942" cy="10791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CNN Model</a:t>
            </a:r>
            <a:endParaRPr lang="zh-CN" altLang="en-US" sz="24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217C67C-0297-484D-83A1-50FE8089B4D8}"/>
              </a:ext>
            </a:extLst>
          </p:cNvPr>
          <p:cNvCxnSpPr>
            <a:cxnSpLocks/>
          </p:cNvCxnSpPr>
          <p:nvPr/>
        </p:nvCxnSpPr>
        <p:spPr>
          <a:xfrm>
            <a:off x="3342001" y="4806375"/>
            <a:ext cx="50537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73954B5-EF2F-41BC-AAD2-ECBC7494DE27}"/>
              </a:ext>
            </a:extLst>
          </p:cNvPr>
          <p:cNvSpPr txBox="1"/>
          <p:nvPr/>
        </p:nvSpPr>
        <p:spPr>
          <a:xfrm>
            <a:off x="9000612" y="5761463"/>
            <a:ext cx="20972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Artifacts-free</a:t>
            </a:r>
          </a:p>
          <a:p>
            <a:pPr algn="ctr"/>
            <a:r>
              <a:rPr lang="en-US" altLang="zh-CN" sz="2400" dirty="0"/>
              <a:t>CT image</a:t>
            </a:r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2AAEE4D-C8D7-45EC-A00B-86E2C9E54801}"/>
              </a:ext>
            </a:extLst>
          </p:cNvPr>
          <p:cNvCxnSpPr>
            <a:cxnSpLocks/>
          </p:cNvCxnSpPr>
          <p:nvPr/>
        </p:nvCxnSpPr>
        <p:spPr>
          <a:xfrm>
            <a:off x="5227927" y="4806375"/>
            <a:ext cx="50537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CD5F9044-BC25-4217-9957-6673F2D76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04" y="4067149"/>
            <a:ext cx="2260800" cy="1478451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D194F49-D6AC-4FE6-A37C-0F3E59A0C7EF}"/>
              </a:ext>
            </a:extLst>
          </p:cNvPr>
          <p:cNvSpPr txBox="1"/>
          <p:nvPr/>
        </p:nvSpPr>
        <p:spPr>
          <a:xfrm>
            <a:off x="5997097" y="5574159"/>
            <a:ext cx="19018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DV Sinogram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2245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4232</TotalTime>
  <Words>633</Words>
  <Application>Microsoft Office PowerPoint</Application>
  <PresentationFormat>宽屏</PresentationFormat>
  <Paragraphs>220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华文楷体</vt:lpstr>
      <vt:lpstr>Arial</vt:lpstr>
      <vt:lpstr>Cambria Math</vt:lpstr>
      <vt:lpstr>Corbel</vt:lpstr>
      <vt:lpstr>Office 主题​​</vt:lpstr>
      <vt:lpstr>NeRF &amp; CT Imaging</vt:lpstr>
      <vt:lpstr>Computed Tomography (CT)</vt:lpstr>
      <vt:lpstr>The Standard Pipeline of CT acquisition</vt:lpstr>
      <vt:lpstr>Two Problems in CT acquisition</vt:lpstr>
      <vt:lpstr>Sparse-View (SV) CT for Reducing Radiation</vt:lpstr>
      <vt:lpstr>SVCT for Reducing Radiation</vt:lpstr>
      <vt:lpstr>SVCT for Reducing Radiation</vt:lpstr>
      <vt:lpstr>Supervised Method for SVCT</vt:lpstr>
      <vt:lpstr>Supervised Method for SVCT</vt:lpstr>
      <vt:lpstr>Supervised Method for SVCT</vt:lpstr>
      <vt:lpstr>Supervised Method for SVCT</vt:lpstr>
      <vt:lpstr>Supervised Method for SVCT</vt:lpstr>
      <vt:lpstr>Motivation</vt:lpstr>
      <vt:lpstr>Neural Radiance Field (NeRF)</vt:lpstr>
      <vt:lpstr>Neural Radiance Field (NeRF)</vt:lpstr>
      <vt:lpstr>Neural Radiance Field (NeRF)</vt:lpstr>
      <vt:lpstr>Neural Radiance Field (NeRF)</vt:lpstr>
      <vt:lpstr>NeRF-based SVCT Models</vt:lpstr>
      <vt:lpstr>CoIL: Coordinate-Based Internal Learning</vt:lpstr>
      <vt:lpstr>CoIL: Coordinate-Based Internal Learning</vt:lpstr>
      <vt:lpstr>CoIL: Coordinate-Based Internal Learning</vt:lpstr>
      <vt:lpstr>NAF: Neural Attenuation Fields</vt:lpstr>
      <vt:lpstr>NAF: Neural Attenuation Fields</vt:lpstr>
      <vt:lpstr>NAF: Neural Attenuation Fields</vt:lpstr>
      <vt:lpstr>SCOPE: Self-Supervised Coordinate Projection Network</vt:lpstr>
      <vt:lpstr>SCOPE: Self-Supervised Coordinate Projection Network</vt:lpstr>
      <vt:lpstr>SCOPE: Self-Supervised Coordinate Projection Network</vt:lpstr>
      <vt:lpstr>SCOPE: Self-Supervised Coordinate Projection Network</vt:lpstr>
      <vt:lpstr>SCOPE: Self-Supervised Coordinate Projection Network</vt:lpstr>
      <vt:lpstr>SCOPE: Self-Supervised Coordinate Projection Network</vt:lpstr>
      <vt:lpstr>Summary for NeRF-based SVCT methods</vt:lpstr>
      <vt:lpstr>SVCT with Rigid Motion</vt:lpstr>
      <vt:lpstr>SVCT with Rigid Motion</vt:lpstr>
      <vt:lpstr>SVCT with Rigid Motion</vt:lpstr>
      <vt:lpstr>Thanks！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&amp; CT Reconstruction</dc:title>
  <dc:creator>wuqing</dc:creator>
  <cp:lastModifiedBy>wuqing</cp:lastModifiedBy>
  <cp:revision>389</cp:revision>
  <dcterms:created xsi:type="dcterms:W3CDTF">2022-11-27T10:56:46Z</dcterms:created>
  <dcterms:modified xsi:type="dcterms:W3CDTF">2022-12-02T07:26:13Z</dcterms:modified>
</cp:coreProperties>
</file>